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jpeg" ContentType="image/jpe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764E4-7A79-4127-80D9-E91A5AD065AC}" type="doc">
      <dgm:prSet loTypeId="urn:microsoft.com/office/officeart/2005/8/layout/chevron2#1" loCatId="process" qsTypeId="urn:microsoft.com/office/officeart/2005/8/quickstyle/3d1#1" qsCatId="3D" csTypeId="urn:microsoft.com/office/officeart/2005/8/colors/colorful1" csCatId="colorful" phldr="1"/>
      <dgm:spPr bwMode="auto"/>
      <dgm:t>
        <a:bodyPr/>
        <a:lstStyle/>
        <a:p>
          <a:pPr>
            <a:defRPr/>
          </a:pPr>
          <a:endParaRPr lang="en-IN"/>
        </a:p>
      </dgm:t>
    </dgm:pt>
    <dgm:pt modelId="{ECB28F4E-4752-4EC9-A31D-E05B50FD3149}">
      <dgm:prSet phldrT="[Text]"/>
      <dgm:spPr bwMode="auto"/>
      <dgm:t>
        <a:bodyPr/>
        <a:lstStyle/>
        <a:p>
          <a:pPr rtl="0">
            <a:defRPr/>
          </a:pPr>
          <a:r>
            <a:rPr lang="en-US">
              <a:latin typeface="Arial"/>
            </a:rPr>
            <a:t> </a:t>
          </a:r>
          <a:r>
            <a:rPr lang="en-US"/>
            <a:t>Max Handling &amp; Reset</a:t>
          </a:r>
          <a:endParaRPr lang="en-IN"/>
        </a:p>
      </dgm:t>
    </dgm:pt>
    <dgm:pt modelId="{651057D4-238C-4F8E-8A6E-186E4759D812}" type="parTrans" cxnId="{9FB4C35E-E7EB-4E48-8B09-D063E637EAD0}">
      <dgm:prSet/>
      <dgm:spPr bwMode="auto"/>
      <dgm:t>
        <a:bodyPr/>
        <a:lstStyle/>
        <a:p>
          <a:pPr>
            <a:defRPr/>
          </a:pPr>
          <a:endParaRPr lang="en-IN"/>
        </a:p>
      </dgm:t>
    </dgm:pt>
    <dgm:pt modelId="{C3E51592-D5F5-4769-AF9B-8388E2EED01D}" type="sibTrans" cxnId="{9FB4C35E-E7EB-4E48-8B09-D063E637EAD0}">
      <dgm:prSet/>
      <dgm:spPr bwMode="auto"/>
      <dgm:t>
        <a:bodyPr/>
        <a:lstStyle/>
        <a:p>
          <a:pPr>
            <a:defRPr/>
          </a:pPr>
          <a:endParaRPr lang="en-IN"/>
        </a:p>
      </dgm:t>
    </dgm:pt>
    <dgm:pt modelId="{28B00E78-736C-4419-8ED8-440DEB4458A8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 b="1"/>
            <a:t>Initialize System</a:t>
          </a:r>
          <a:endParaRPr/>
        </a:p>
      </dgm:t>
    </dgm:pt>
    <dgm:pt modelId="{5005FBAB-122D-465C-AF00-0E9740652D5C}" type="parTrans" cxnId="{20139769-A63A-4EA4-9765-EDF4324B0E79}">
      <dgm:prSet/>
      <dgm:spPr bwMode="auto"/>
    </dgm:pt>
    <dgm:pt modelId="{E55FBB63-3EDD-4B9A-B1B3-F3A38168E705}" type="sibTrans" cxnId="{20139769-A63A-4EA4-9765-EDF4324B0E79}">
      <dgm:prSet/>
      <dgm:spPr bwMode="auto"/>
    </dgm:pt>
    <dgm:pt modelId="{8F359D28-2650-4BFF-9AB6-D4363D898C95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Set threshold and reset count to 0</a:t>
          </a:r>
          <a:endParaRPr/>
        </a:p>
      </dgm:t>
    </dgm:pt>
    <dgm:pt modelId="{DAE7ACBD-F5D5-4B9A-95D6-D0D37819F032}" type="parTrans" cxnId="{8FAE6F37-43E6-45F8-ADBC-F46F39BC4FFA}">
      <dgm:prSet/>
      <dgm:spPr bwMode="auto"/>
    </dgm:pt>
    <dgm:pt modelId="{DFFD9C87-0303-4BDF-8C16-FB87212F3598}" type="sibTrans" cxnId="{8FAE6F37-43E6-45F8-ADBC-F46F39BC4FFA}">
      <dgm:prSet/>
      <dgm:spPr bwMode="auto"/>
    </dgm:pt>
    <dgm:pt modelId="{5BC994F3-2E1B-4ABA-9B8F-79CC07C27195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 b="1"/>
            <a:t>Detect and Debounce</a:t>
          </a:r>
          <a:endParaRPr/>
        </a:p>
      </dgm:t>
    </dgm:pt>
    <dgm:pt modelId="{8FBFD88E-B049-4B63-9FBE-AB568B32086D}" type="parTrans" cxnId="{45AAA8D6-464A-4108-966B-685E6BDBFD1E}">
      <dgm:prSet/>
      <dgm:spPr bwMode="auto"/>
    </dgm:pt>
    <dgm:pt modelId="{1FCF6112-1DDF-4E25-81B8-4B56AD95133B}" type="sibTrans" cxnId="{45AAA8D6-464A-4108-966B-685E6BDBFD1E}">
      <dgm:prSet/>
      <dgm:spPr bwMode="auto"/>
    </dgm:pt>
    <dgm:pt modelId="{E03CAFA7-FC68-4DE6-9525-89379B622330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Apply debounce (e.g., 50 ms)</a:t>
          </a:r>
          <a:endParaRPr/>
        </a:p>
      </dgm:t>
    </dgm:pt>
    <dgm:pt modelId="{AE3CF51B-8034-47E4-997D-B311CEB5D9FC}" type="parTrans" cxnId="{550CB496-6A53-413F-BAF4-D9CF8F5936F7}">
      <dgm:prSet/>
      <dgm:spPr bwMode="auto"/>
    </dgm:pt>
    <dgm:pt modelId="{50A9F8FB-9F5A-460E-8915-8B3472D39B54}" type="sibTrans" cxnId="{550CB496-6A53-413F-BAF4-D9CF8F5936F7}">
      <dgm:prSet/>
      <dgm:spPr bwMode="auto"/>
    </dgm:pt>
    <dgm:pt modelId="{927715CC-67D6-4BEA-B5E3-AA409D4C963D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Increment and Display</a:t>
          </a:r>
          <a:endParaRPr/>
        </a:p>
      </dgm:t>
    </dgm:pt>
    <dgm:pt modelId="{F2F5486A-A705-4183-9F71-3F5269D809DF}" type="parTrans" cxnId="{461D7687-6D7B-4D53-B083-8CCB0A2DB976}">
      <dgm:prSet/>
      <dgm:spPr bwMode="auto"/>
    </dgm:pt>
    <dgm:pt modelId="{9EEF11E1-E337-4231-B6A0-5FDC239B6C9A}" type="sibTrans" cxnId="{461D7687-6D7B-4D53-B083-8CCB0A2DB976}">
      <dgm:prSet/>
      <dgm:spPr bwMode="auto"/>
    </dgm:pt>
    <dgm:pt modelId="{767A2939-7ABC-4B87-AA25-1CF89CCA1011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Increment count on valid detection</a:t>
          </a:r>
          <a:endParaRPr/>
        </a:p>
      </dgm:t>
    </dgm:pt>
    <dgm:pt modelId="{38F4D280-4900-4150-AAD4-14B65173886F}" type="parTrans" cxnId="{298D82BF-932F-468B-AC8B-E798B356D598}">
      <dgm:prSet/>
      <dgm:spPr bwMode="auto"/>
    </dgm:pt>
    <dgm:pt modelId="{4E15FBD0-DFFB-4C95-8B91-0003D8C5F776}" type="sibTrans" cxnId="{298D82BF-932F-468B-AC8B-E798B356D598}">
      <dgm:prSet/>
      <dgm:spPr bwMode="auto"/>
    </dgm:pt>
    <dgm:pt modelId="{D98C5CE4-2BD8-4AD1-83C7-103F2C109875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Update 7-segment display via IC or microcontroller</a:t>
          </a:r>
          <a:endParaRPr/>
        </a:p>
      </dgm:t>
    </dgm:pt>
    <dgm:pt modelId="{E0A3EF81-52FC-4DF9-955C-7C16EBD1B2C4}" type="parTrans" cxnId="{A7B77036-E456-4C13-ACFA-3BEB9FDB75FD}">
      <dgm:prSet/>
      <dgm:spPr bwMode="auto"/>
    </dgm:pt>
    <dgm:pt modelId="{DA5C3D7E-EF6D-4169-8429-C02649862592}" type="sibTrans" cxnId="{A7B77036-E456-4C13-ACFA-3BEB9FDB75FD}">
      <dgm:prSet/>
      <dgm:spPr bwMode="auto"/>
    </dgm:pt>
    <dgm:pt modelId="{8440533A-28A4-498C-AE8B-C1CF72ED318B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Power up the IR sensor and display driver</a:t>
          </a:r>
          <a:endParaRPr/>
        </a:p>
      </dgm:t>
    </dgm:pt>
    <dgm:pt modelId="{7DB39495-D872-4960-BD13-86A5DAE0D41F}" type="parTrans" cxnId="{9D5E644C-7C9A-4F3D-A3DF-19C95DC16008}">
      <dgm:prSet/>
      <dgm:spPr bwMode="auto"/>
    </dgm:pt>
    <dgm:pt modelId="{E312FE5A-D939-475F-9D61-81A1E46E7778}" type="sibTrans" cxnId="{9D5E644C-7C9A-4F3D-A3DF-19C95DC16008}">
      <dgm:prSet/>
      <dgm:spPr bwMode="auto"/>
    </dgm:pt>
    <dgm:pt modelId="{2A16501C-09F1-42D7-8262-839E2602B217}">
      <dgm:prSet phldr="0"/>
      <dgm:spPr bwMode="auto"/>
      <dgm:t>
        <a:bodyPr/>
        <a:lstStyle/>
        <a:p>
          <a:pPr rtl="0">
            <a:defRPr/>
          </a:pPr>
          <a:r>
            <a:rPr lang="en-IN">
              <a:latin typeface="Arial"/>
            </a:rPr>
            <a:t> </a:t>
          </a:r>
          <a:r>
            <a:rPr lang="en-IN"/>
            <a:t>Monitor IR sensor for a clean edge</a:t>
          </a:r>
          <a:endParaRPr/>
        </a:p>
      </dgm:t>
    </dgm:pt>
    <dgm:pt modelId="{8AADFEC8-E353-4F47-8E2B-139E079319DE}" type="parTrans" cxnId="{685EFEBB-6A58-45B4-BC6C-A04307875F0E}">
      <dgm:prSet/>
      <dgm:spPr bwMode="auto"/>
    </dgm:pt>
    <dgm:pt modelId="{776CA3DE-E398-427E-9176-57163CBA0B97}" type="sibTrans" cxnId="{685EFEBB-6A58-45B4-BC6C-A04307875F0E}">
      <dgm:prSet/>
      <dgm:spPr bwMode="auto"/>
    </dgm:pt>
    <dgm:pt modelId="{F23339F9-9BD2-427D-8A94-E01678293545}">
      <dgm:prSet phldr="0"/>
      <dgm:spPr bwMode="auto"/>
      <dgm:t>
        <a:bodyPr/>
        <a:lstStyle/>
        <a:p>
          <a:pPr rtl="0">
            <a:defRPr/>
          </a:pPr>
          <a:r>
            <a:rPr lang="en-US" sz="1400">
              <a:latin typeface="Arial"/>
            </a:rPr>
            <a:t> </a:t>
          </a:r>
          <a:r>
            <a:rPr lang="en-US" sz="1400"/>
            <a:t>Handle max count (rollover or hold)</a:t>
          </a:r>
          <a:endParaRPr/>
        </a:p>
      </dgm:t>
    </dgm:pt>
    <dgm:pt modelId="{E6C0084E-97D3-4F32-873D-861342DE0D63}" type="parTrans" cxnId="{B560AA65-8423-4E93-BFC7-0C731435B5C5}">
      <dgm:prSet/>
      <dgm:spPr bwMode="auto"/>
    </dgm:pt>
    <dgm:pt modelId="{C94718B3-4772-4C01-B90D-5B8E780C4D63}" type="sibTrans" cxnId="{B560AA65-8423-4E93-BFC7-0C731435B5C5}">
      <dgm:prSet/>
      <dgm:spPr bwMode="auto"/>
    </dgm:pt>
    <dgm:pt modelId="{EAA0BE3C-5A19-41EE-BA14-1C899794E871}">
      <dgm:prSet phldr="0"/>
      <dgm:spPr bwMode="auto"/>
      <dgm:t>
        <a:bodyPr/>
        <a:lstStyle/>
        <a:p>
          <a:pPr rtl="0">
            <a:defRPr/>
          </a:pPr>
          <a:r>
            <a:rPr lang="en-US" sz="1400">
              <a:latin typeface="Arial"/>
            </a:rPr>
            <a:t> </a:t>
          </a:r>
          <a:r>
            <a:rPr lang="en-US" sz="1400"/>
            <a:t>Reset via button to clear </a:t>
          </a:r>
          <a:r>
            <a:rPr lang="en-US" sz="1400">
              <a:latin typeface="Arial"/>
            </a:rPr>
            <a:t>display</a:t>
          </a:r>
          <a:endParaRPr lang="en-US" sz="1400"/>
        </a:p>
      </dgm:t>
    </dgm:pt>
    <dgm:pt modelId="{25BBC8F0-676D-4736-B785-6C1AD8EA9CE0}" type="parTrans" cxnId="{12AFAC86-B2F0-4F61-8716-2D1A5580FB2A}">
      <dgm:prSet/>
      <dgm:spPr bwMode="auto"/>
    </dgm:pt>
    <dgm:pt modelId="{CD6D5BEE-EF0C-4A69-A9C3-CFDCDF70FB3F}" type="sibTrans" cxnId="{12AFAC86-B2F0-4F61-8716-2D1A5580FB2A}">
      <dgm:prSet/>
      <dgm:spPr bwMode="auto"/>
    </dgm:pt>
    <dgm:pt modelId="{F824CDE4-DDA4-4F56-AA0F-5E44B898DCFE}" type="pres">
      <dgm:prSet presAssocID="{C44764E4-7A79-4127-80D9-E91A5AD065AC}" presName="linearFlow" presStyleCnt="0">
        <dgm:presLayoutVars>
          <dgm:dir/>
          <dgm:animLvl val="lvl"/>
          <dgm:resizeHandles val="exact"/>
        </dgm:presLayoutVars>
      </dgm:prSet>
      <dgm:spPr bwMode="auto"/>
    </dgm:pt>
    <dgm:pt modelId="{5BFFED7F-7E84-405D-AAB8-9637EA39B321}" type="pres">
      <dgm:prSet presAssocID="{28B00E78-736C-4419-8ED8-440DEB4458A8}" presName="composite" presStyleCnt="0"/>
      <dgm:spPr bwMode="auto"/>
    </dgm:pt>
    <dgm:pt modelId="{6294EFED-60DD-4E01-B7DF-469FD46DBA83}" type="pres">
      <dgm:prSet presAssocID="{28B00E78-736C-4419-8ED8-440DEB4458A8}" presName="parentText" presStyleLbl="alignNode1" presStyleIdx="0" presStyleCnt="4">
        <dgm:presLayoutVars>
          <dgm:chMax val="1"/>
          <dgm:bulletEnabled val="1"/>
        </dgm:presLayoutVars>
      </dgm:prSet>
      <dgm:spPr bwMode="auto"/>
    </dgm:pt>
    <dgm:pt modelId="{48EB1728-858A-4A24-9F55-6302A8532AB7}" type="pres">
      <dgm:prSet presAssocID="{28B00E78-736C-4419-8ED8-440DEB4458A8}" presName="descendantText" presStyleLbl="alignAcc1" presStyleIdx="0" presStyleCnt="4">
        <dgm:presLayoutVars>
          <dgm:bulletEnabled val="1"/>
        </dgm:presLayoutVars>
      </dgm:prSet>
      <dgm:spPr bwMode="auto"/>
    </dgm:pt>
    <dgm:pt modelId="{998B01C8-0DCB-40A1-ABBB-B929BA08AC27}" type="pres">
      <dgm:prSet presAssocID="{E55FBB63-3EDD-4B9A-B1B3-F3A38168E705}" presName="sp" presStyleCnt="0"/>
      <dgm:spPr bwMode="auto"/>
    </dgm:pt>
    <dgm:pt modelId="{BA21675F-A532-4A60-8197-5527305B274F}" type="pres">
      <dgm:prSet presAssocID="{5BC994F3-2E1B-4ABA-9B8F-79CC07C27195}" presName="composite" presStyleCnt="0"/>
      <dgm:spPr bwMode="auto"/>
    </dgm:pt>
    <dgm:pt modelId="{5C250692-C243-48A3-A336-FC3224999F75}" type="pres">
      <dgm:prSet presAssocID="{5BC994F3-2E1B-4ABA-9B8F-79CC07C27195}" presName="parentText" presStyleLbl="alignNode1" presStyleIdx="1" presStyleCnt="4">
        <dgm:presLayoutVars>
          <dgm:chMax val="1"/>
          <dgm:bulletEnabled val="1"/>
        </dgm:presLayoutVars>
      </dgm:prSet>
      <dgm:spPr bwMode="auto"/>
    </dgm:pt>
    <dgm:pt modelId="{ED07AAC3-424D-434A-AA00-336131AA26B1}" type="pres">
      <dgm:prSet presAssocID="{5BC994F3-2E1B-4ABA-9B8F-79CC07C27195}" presName="descendantText" presStyleLbl="alignAcc1" presStyleIdx="1" presStyleCnt="4">
        <dgm:presLayoutVars>
          <dgm:bulletEnabled val="1"/>
        </dgm:presLayoutVars>
      </dgm:prSet>
      <dgm:spPr bwMode="auto"/>
    </dgm:pt>
    <dgm:pt modelId="{37D03BD8-2993-4FA3-B71F-73A2EEB47207}" type="pres">
      <dgm:prSet presAssocID="{1FCF6112-1DDF-4E25-81B8-4B56AD95133B}" presName="sp" presStyleCnt="0"/>
      <dgm:spPr bwMode="auto"/>
    </dgm:pt>
    <dgm:pt modelId="{C6D2CDE7-8B79-431D-88C0-DE7996B50B6F}" type="pres">
      <dgm:prSet presAssocID="{927715CC-67D6-4BEA-B5E3-AA409D4C963D}" presName="composite" presStyleCnt="0"/>
      <dgm:spPr bwMode="auto"/>
    </dgm:pt>
    <dgm:pt modelId="{00AECF5C-E138-4983-983B-6E4A3857DD74}" type="pres">
      <dgm:prSet presAssocID="{927715CC-67D6-4BEA-B5E3-AA409D4C963D}" presName="parentText" presStyleLbl="alignNode1" presStyleIdx="2" presStyleCnt="4">
        <dgm:presLayoutVars>
          <dgm:chMax val="1"/>
          <dgm:bulletEnabled val="1"/>
        </dgm:presLayoutVars>
      </dgm:prSet>
      <dgm:spPr bwMode="auto"/>
    </dgm:pt>
    <dgm:pt modelId="{116530FE-D0E4-4054-80A4-4DA08C009167}" type="pres">
      <dgm:prSet presAssocID="{927715CC-67D6-4BEA-B5E3-AA409D4C963D}" presName="descendantText" presStyleLbl="alignAcc1" presStyleIdx="2" presStyleCnt="4">
        <dgm:presLayoutVars>
          <dgm:bulletEnabled val="1"/>
        </dgm:presLayoutVars>
      </dgm:prSet>
      <dgm:spPr bwMode="auto"/>
    </dgm:pt>
    <dgm:pt modelId="{863F6F31-2796-4310-AF90-0115DC0987E3}" type="pres">
      <dgm:prSet presAssocID="{9EEF11E1-E337-4231-B6A0-5FDC239B6C9A}" presName="sp" presStyleCnt="0"/>
      <dgm:spPr bwMode="auto"/>
    </dgm:pt>
    <dgm:pt modelId="{C45A2F88-3265-410A-BC08-179E384A02A3}" type="pres">
      <dgm:prSet presAssocID="{ECB28F4E-4752-4EC9-A31D-E05B50FD3149}" presName="composite" presStyleCnt="0"/>
      <dgm:spPr bwMode="auto"/>
    </dgm:pt>
    <dgm:pt modelId="{9314274A-A529-4AD0-AF3B-EFC2726E6397}" type="pres">
      <dgm:prSet presAssocID="{ECB28F4E-4752-4EC9-A31D-E05B50FD3149}" presName="parentText" presStyleLbl="alignNode1" presStyleIdx="3" presStyleCnt="4">
        <dgm:presLayoutVars>
          <dgm:chMax val="1"/>
          <dgm:bulletEnabled val="1"/>
        </dgm:presLayoutVars>
      </dgm:prSet>
      <dgm:spPr bwMode="auto"/>
    </dgm:pt>
    <dgm:pt modelId="{E924E61E-F3F0-4736-A570-FD5D7609BF52}" type="pres">
      <dgm:prSet presAssocID="{ECB28F4E-4752-4EC9-A31D-E05B50FD3149}" presName="descendantText" presStyleLbl="alignAcc1" presStyleIdx="3" presStyleCnt="4">
        <dgm:presLayoutVars>
          <dgm:bulletEnabled val="1"/>
        </dgm:presLayoutVars>
      </dgm:prSet>
      <dgm:spPr bwMode="auto"/>
    </dgm:pt>
  </dgm:ptLst>
  <dgm:cxnLst>
    <dgm:cxn modelId="{DB441201-D702-4642-AF1E-194AEAF71E25}" type="presOf" srcId="{28B00E78-736C-4419-8ED8-440DEB4458A8}" destId="{6294EFED-60DD-4E01-B7DF-469FD46DBA83}" srcOrd="0" destOrd="0" presId="urn:microsoft.com/office/officeart/2005/8/layout/chevron2#1"/>
    <dgm:cxn modelId="{F7B84B14-F7DE-4E5B-83B9-16134F31A9E0}" type="presOf" srcId="{5BC994F3-2E1B-4ABA-9B8F-79CC07C27195}" destId="{5C250692-C243-48A3-A336-FC3224999F75}" srcOrd="0" destOrd="0" presId="urn:microsoft.com/office/officeart/2005/8/layout/chevron2#1"/>
    <dgm:cxn modelId="{67C70C15-C4C4-4111-80C3-37EC45790E67}" type="presOf" srcId="{F23339F9-9BD2-427D-8A94-E01678293545}" destId="{E924E61E-F3F0-4736-A570-FD5D7609BF52}" srcOrd="0" destOrd="0" presId="urn:microsoft.com/office/officeart/2005/8/layout/chevron2#1"/>
    <dgm:cxn modelId="{A7B77036-E456-4C13-ACFA-3BEB9FDB75FD}" srcId="{927715CC-67D6-4BEA-B5E3-AA409D4C963D}" destId="{D98C5CE4-2BD8-4AD1-83C7-103F2C109875}" srcOrd="1" destOrd="0" parTransId="{E0A3EF81-52FC-4DF9-955C-7C16EBD1B2C4}" sibTransId="{DA5C3D7E-EF6D-4169-8429-C02649862592}"/>
    <dgm:cxn modelId="{8FAE6F37-43E6-45F8-ADBC-F46F39BC4FFA}" srcId="{28B00E78-736C-4419-8ED8-440DEB4458A8}" destId="{8F359D28-2650-4BFF-9AB6-D4363D898C95}" srcOrd="1" destOrd="0" parTransId="{DAE7ACBD-F5D5-4B9A-95D6-D0D37819F032}" sibTransId="{DFFD9C87-0303-4BDF-8C16-FB87212F3598}"/>
    <dgm:cxn modelId="{A149F23E-8633-497A-85D7-98D0AEA22F0A}" type="presOf" srcId="{8440533A-28A4-498C-AE8B-C1CF72ED318B}" destId="{48EB1728-858A-4A24-9F55-6302A8532AB7}" srcOrd="0" destOrd="0" presId="urn:microsoft.com/office/officeart/2005/8/layout/chevron2#1"/>
    <dgm:cxn modelId="{9FB4C35E-E7EB-4E48-8B09-D063E637EAD0}" srcId="{C44764E4-7A79-4127-80D9-E91A5AD065AC}" destId="{ECB28F4E-4752-4EC9-A31D-E05B50FD3149}" srcOrd="3" destOrd="0" parTransId="{651057D4-238C-4F8E-8A6E-186E4759D812}" sibTransId="{C3E51592-D5F5-4769-AF9B-8388E2EED01D}"/>
    <dgm:cxn modelId="{B560AA65-8423-4E93-BFC7-0C731435B5C5}" srcId="{ECB28F4E-4752-4EC9-A31D-E05B50FD3149}" destId="{F23339F9-9BD2-427D-8A94-E01678293545}" srcOrd="0" destOrd="0" parTransId="{E6C0084E-97D3-4F32-873D-861342DE0D63}" sibTransId="{C94718B3-4772-4C01-B90D-5B8E780C4D63}"/>
    <dgm:cxn modelId="{82169F67-1EDF-4930-B9B3-FFEAC512D297}" type="presOf" srcId="{E03CAFA7-FC68-4DE6-9525-89379B622330}" destId="{ED07AAC3-424D-434A-AA00-336131AA26B1}" srcOrd="0" destOrd="1" presId="urn:microsoft.com/office/officeart/2005/8/layout/chevron2#1"/>
    <dgm:cxn modelId="{20139769-A63A-4EA4-9765-EDF4324B0E79}" srcId="{C44764E4-7A79-4127-80D9-E91A5AD065AC}" destId="{28B00E78-736C-4419-8ED8-440DEB4458A8}" srcOrd="0" destOrd="0" parTransId="{5005FBAB-122D-465C-AF00-0E9740652D5C}" sibTransId="{E55FBB63-3EDD-4B9A-B1B3-F3A38168E705}"/>
    <dgm:cxn modelId="{9D5E644C-7C9A-4F3D-A3DF-19C95DC16008}" srcId="{28B00E78-736C-4419-8ED8-440DEB4458A8}" destId="{8440533A-28A4-498C-AE8B-C1CF72ED318B}" srcOrd="0" destOrd="0" parTransId="{7DB39495-D872-4960-BD13-86A5DAE0D41F}" sibTransId="{E312FE5A-D939-475F-9D61-81A1E46E7778}"/>
    <dgm:cxn modelId="{2F7A294D-874D-4512-9DD6-D5EF5DD749EC}" type="presOf" srcId="{8F359D28-2650-4BFF-9AB6-D4363D898C95}" destId="{48EB1728-858A-4A24-9F55-6302A8532AB7}" srcOrd="0" destOrd="1" presId="urn:microsoft.com/office/officeart/2005/8/layout/chevron2#1"/>
    <dgm:cxn modelId="{C1694C4F-8816-4665-9A85-8D8985599E7D}" type="presOf" srcId="{927715CC-67D6-4BEA-B5E3-AA409D4C963D}" destId="{00AECF5C-E138-4983-983B-6E4A3857DD74}" srcOrd="0" destOrd="0" presId="urn:microsoft.com/office/officeart/2005/8/layout/chevron2#1"/>
    <dgm:cxn modelId="{3B019F54-D2CF-4013-B8F2-57E48D4320CF}" type="presOf" srcId="{EAA0BE3C-5A19-41EE-BA14-1C899794E871}" destId="{E924E61E-F3F0-4736-A570-FD5D7609BF52}" srcOrd="0" destOrd="1" presId="urn:microsoft.com/office/officeart/2005/8/layout/chevron2#1"/>
    <dgm:cxn modelId="{12AFAC86-B2F0-4F61-8716-2D1A5580FB2A}" srcId="{ECB28F4E-4752-4EC9-A31D-E05B50FD3149}" destId="{EAA0BE3C-5A19-41EE-BA14-1C899794E871}" srcOrd="1" destOrd="0" parTransId="{25BBC8F0-676D-4736-B785-6C1AD8EA9CE0}" sibTransId="{CD6D5BEE-EF0C-4A69-A9C3-CFDCDF70FB3F}"/>
    <dgm:cxn modelId="{461D7687-6D7B-4D53-B083-8CCB0A2DB976}" srcId="{C44764E4-7A79-4127-80D9-E91A5AD065AC}" destId="{927715CC-67D6-4BEA-B5E3-AA409D4C963D}" srcOrd="2" destOrd="0" parTransId="{F2F5486A-A705-4183-9F71-3F5269D809DF}" sibTransId="{9EEF11E1-E337-4231-B6A0-5FDC239B6C9A}"/>
    <dgm:cxn modelId="{550CB496-6A53-413F-BAF4-D9CF8F5936F7}" srcId="{5BC994F3-2E1B-4ABA-9B8F-79CC07C27195}" destId="{E03CAFA7-FC68-4DE6-9525-89379B622330}" srcOrd="1" destOrd="0" parTransId="{AE3CF51B-8034-47E4-997D-B311CEB5D9FC}" sibTransId="{50A9F8FB-9F5A-460E-8915-8B3472D39B54}"/>
    <dgm:cxn modelId="{CCE336AA-8F58-45E4-82A1-1B507FE597B9}" type="presOf" srcId="{C44764E4-7A79-4127-80D9-E91A5AD065AC}" destId="{F824CDE4-DDA4-4F56-AA0F-5E44B898DCFE}" srcOrd="0" destOrd="0" presId="urn:microsoft.com/office/officeart/2005/8/layout/chevron2#1"/>
    <dgm:cxn modelId="{685EFEBB-6A58-45B4-BC6C-A04307875F0E}" srcId="{5BC994F3-2E1B-4ABA-9B8F-79CC07C27195}" destId="{2A16501C-09F1-42D7-8262-839E2602B217}" srcOrd="0" destOrd="0" parTransId="{8AADFEC8-E353-4F47-8E2B-139E079319DE}" sibTransId="{776CA3DE-E398-427E-9176-57163CBA0B97}"/>
    <dgm:cxn modelId="{182338BC-4D62-4DFD-AEF2-8CB6F32585AF}" type="presOf" srcId="{2A16501C-09F1-42D7-8262-839E2602B217}" destId="{ED07AAC3-424D-434A-AA00-336131AA26B1}" srcOrd="0" destOrd="0" presId="urn:microsoft.com/office/officeart/2005/8/layout/chevron2#1"/>
    <dgm:cxn modelId="{298D82BF-932F-468B-AC8B-E798B356D598}" srcId="{927715CC-67D6-4BEA-B5E3-AA409D4C963D}" destId="{767A2939-7ABC-4B87-AA25-1CF89CCA1011}" srcOrd="0" destOrd="0" parTransId="{38F4D280-4900-4150-AAD4-14B65173886F}" sibTransId="{4E15FBD0-DFFB-4C95-8B91-0003D8C5F776}"/>
    <dgm:cxn modelId="{36B77AC1-C95F-45E8-890F-050D93C27898}" type="presOf" srcId="{ECB28F4E-4752-4EC9-A31D-E05B50FD3149}" destId="{9314274A-A529-4AD0-AF3B-EFC2726E6397}" srcOrd="0" destOrd="0" presId="urn:microsoft.com/office/officeart/2005/8/layout/chevron2#1"/>
    <dgm:cxn modelId="{8F8BA8C1-8CD1-41AF-8FB0-3365D5B250A9}" type="presOf" srcId="{D98C5CE4-2BD8-4AD1-83C7-103F2C109875}" destId="{116530FE-D0E4-4054-80A4-4DA08C009167}" srcOrd="0" destOrd="1" presId="urn:microsoft.com/office/officeart/2005/8/layout/chevron2#1"/>
    <dgm:cxn modelId="{45AAA8D6-464A-4108-966B-685E6BDBFD1E}" srcId="{C44764E4-7A79-4127-80D9-E91A5AD065AC}" destId="{5BC994F3-2E1B-4ABA-9B8F-79CC07C27195}" srcOrd="1" destOrd="0" parTransId="{8FBFD88E-B049-4B63-9FBE-AB568B32086D}" sibTransId="{1FCF6112-1DDF-4E25-81B8-4B56AD95133B}"/>
    <dgm:cxn modelId="{BF0066DC-D930-4DB2-B944-829BF6FEF75D}" type="presOf" srcId="{767A2939-7ABC-4B87-AA25-1CF89CCA1011}" destId="{116530FE-D0E4-4054-80A4-4DA08C009167}" srcOrd="0" destOrd="0" presId="urn:microsoft.com/office/officeart/2005/8/layout/chevron2#1"/>
    <dgm:cxn modelId="{BD438A82-A985-4325-9826-0CEF8FBD8977}" type="presParOf" srcId="{F824CDE4-DDA4-4F56-AA0F-5E44B898DCFE}" destId="{5BFFED7F-7E84-405D-AAB8-9637EA39B321}" srcOrd="0" destOrd="0" presId="urn:microsoft.com/office/officeart/2005/8/layout/chevron2#1"/>
    <dgm:cxn modelId="{D953C8BB-79FF-41D9-B29C-95ED183C94EB}" type="presParOf" srcId="{5BFFED7F-7E84-405D-AAB8-9637EA39B321}" destId="{6294EFED-60DD-4E01-B7DF-469FD46DBA83}" srcOrd="0" destOrd="0" presId="urn:microsoft.com/office/officeart/2005/8/layout/chevron2#1"/>
    <dgm:cxn modelId="{8715012C-94E6-43B8-8AC7-B0FBE01CFC56}" type="presParOf" srcId="{5BFFED7F-7E84-405D-AAB8-9637EA39B321}" destId="{48EB1728-858A-4A24-9F55-6302A8532AB7}" srcOrd="1" destOrd="0" presId="urn:microsoft.com/office/officeart/2005/8/layout/chevron2#1"/>
    <dgm:cxn modelId="{76DC568B-E3FC-4E51-A466-DE86B533839C}" type="presParOf" srcId="{F824CDE4-DDA4-4F56-AA0F-5E44B898DCFE}" destId="{998B01C8-0DCB-40A1-ABBB-B929BA08AC27}" srcOrd="1" destOrd="0" presId="urn:microsoft.com/office/officeart/2005/8/layout/chevron2#1"/>
    <dgm:cxn modelId="{8C1FC51C-C522-4B11-87E1-4B30875A38DF}" type="presParOf" srcId="{F824CDE4-DDA4-4F56-AA0F-5E44B898DCFE}" destId="{BA21675F-A532-4A60-8197-5527305B274F}" srcOrd="2" destOrd="0" presId="urn:microsoft.com/office/officeart/2005/8/layout/chevron2#1"/>
    <dgm:cxn modelId="{803BC221-7E04-4842-9419-253CDE6A919E}" type="presParOf" srcId="{BA21675F-A532-4A60-8197-5527305B274F}" destId="{5C250692-C243-48A3-A336-FC3224999F75}" srcOrd="0" destOrd="0" presId="urn:microsoft.com/office/officeart/2005/8/layout/chevron2#1"/>
    <dgm:cxn modelId="{0506B350-B996-499C-B4A3-AF7D228A6321}" type="presParOf" srcId="{BA21675F-A532-4A60-8197-5527305B274F}" destId="{ED07AAC3-424D-434A-AA00-336131AA26B1}" srcOrd="1" destOrd="0" presId="urn:microsoft.com/office/officeart/2005/8/layout/chevron2#1"/>
    <dgm:cxn modelId="{BC0B3665-9736-47E1-B8A6-252E190C048E}" type="presParOf" srcId="{F824CDE4-DDA4-4F56-AA0F-5E44B898DCFE}" destId="{37D03BD8-2993-4FA3-B71F-73A2EEB47207}" srcOrd="3" destOrd="0" presId="urn:microsoft.com/office/officeart/2005/8/layout/chevron2#1"/>
    <dgm:cxn modelId="{D51EC27C-3A9F-4FA3-8676-129276166B3E}" type="presParOf" srcId="{F824CDE4-DDA4-4F56-AA0F-5E44B898DCFE}" destId="{C6D2CDE7-8B79-431D-88C0-DE7996B50B6F}" srcOrd="4" destOrd="0" presId="urn:microsoft.com/office/officeart/2005/8/layout/chevron2#1"/>
    <dgm:cxn modelId="{3CE3728D-97D3-4EB7-AD29-AAF2D36410FA}" type="presParOf" srcId="{C6D2CDE7-8B79-431D-88C0-DE7996B50B6F}" destId="{00AECF5C-E138-4983-983B-6E4A3857DD74}" srcOrd="0" destOrd="0" presId="urn:microsoft.com/office/officeart/2005/8/layout/chevron2#1"/>
    <dgm:cxn modelId="{B4B1B067-2982-4BC3-8688-0E9F03788636}" type="presParOf" srcId="{C6D2CDE7-8B79-431D-88C0-DE7996B50B6F}" destId="{116530FE-D0E4-4054-80A4-4DA08C009167}" srcOrd="1" destOrd="0" presId="urn:microsoft.com/office/officeart/2005/8/layout/chevron2#1"/>
    <dgm:cxn modelId="{1901AACF-309F-49E6-9A08-9F77C8984A98}" type="presParOf" srcId="{F824CDE4-DDA4-4F56-AA0F-5E44B898DCFE}" destId="{863F6F31-2796-4310-AF90-0115DC0987E3}" srcOrd="5" destOrd="0" presId="urn:microsoft.com/office/officeart/2005/8/layout/chevron2#1"/>
    <dgm:cxn modelId="{C0B35842-8B96-4D31-AFD9-0B8722E68C3C}" type="presParOf" srcId="{F824CDE4-DDA4-4F56-AA0F-5E44B898DCFE}" destId="{C45A2F88-3265-410A-BC08-179E384A02A3}" srcOrd="6" destOrd="0" presId="urn:microsoft.com/office/officeart/2005/8/layout/chevron2#1"/>
    <dgm:cxn modelId="{203BFF2D-3A32-4527-A3CA-5F551255FE50}" type="presParOf" srcId="{C45A2F88-3265-410A-BC08-179E384A02A3}" destId="{9314274A-A529-4AD0-AF3B-EFC2726E6397}" srcOrd="0" destOrd="0" presId="urn:microsoft.com/office/officeart/2005/8/layout/chevron2#1"/>
    <dgm:cxn modelId="{7965AB86-0B9C-418D-9DBF-B5CE774D8E23}" type="presParOf" srcId="{C45A2F88-3265-410A-BC08-179E384A02A3}" destId="{E924E61E-F3F0-4736-A570-FD5D7609BF52}" srcOrd="1" destOrd="0" presId="urn:microsoft.com/office/officeart/2005/8/layout/chevron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4EFED-60DD-4E01-B7DF-469FD46DBA83}">
      <dsp:nvSpPr>
        <dsp:cNvPr id="0" name=""/>
        <dsp:cNvSpPr/>
      </dsp:nvSpPr>
      <dsp:spPr bwMode="auto">
        <a:xfrm rot="5400000">
          <a:off x="-190453" y="192504"/>
          <a:ext cx="1269690" cy="88878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rgbClr val="000000"/>
        </a:lnRef>
        <a:fillRef idx="3">
          <a:srgbClr val="000000"/>
        </a:fillRef>
        <a:effectRef idx="2">
          <a:srgbClr val="00000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IN" sz="1000" kern="1200">
              <a:latin typeface="Arial"/>
            </a:rPr>
            <a:t> </a:t>
          </a:r>
          <a:r>
            <a:rPr lang="en-IN" sz="1000" b="1" kern="1200"/>
            <a:t>Initialize System</a:t>
          </a:r>
          <a:endParaRPr sz="1000" kern="1200"/>
        </a:p>
      </dsp:txBody>
      <dsp:txXfrm rot="-5400000">
        <a:off x="1" y="446443"/>
        <a:ext cx="888783" cy="380907"/>
      </dsp:txXfrm>
    </dsp:sp>
    <dsp:sp modelId="{48EB1728-858A-4A24-9F55-6302A8532AB7}">
      <dsp:nvSpPr>
        <dsp:cNvPr id="0" name=""/>
        <dsp:cNvSpPr/>
      </dsp:nvSpPr>
      <dsp:spPr bwMode="auto">
        <a:xfrm rot="5400000">
          <a:off x="5638792" y="-4747957"/>
          <a:ext cx="825298" cy="103253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Power up the IR sensor and display driver</a:t>
          </a:r>
          <a:endParaRPr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Set threshold and reset count to 0</a:t>
          </a:r>
          <a:endParaRPr sz="2500" kern="1200"/>
        </a:p>
      </dsp:txBody>
      <dsp:txXfrm rot="-5400000">
        <a:off x="888783" y="42340"/>
        <a:ext cx="10285028" cy="744722"/>
      </dsp:txXfrm>
    </dsp:sp>
    <dsp:sp modelId="{5C250692-C243-48A3-A336-FC3224999F75}">
      <dsp:nvSpPr>
        <dsp:cNvPr id="0" name=""/>
        <dsp:cNvSpPr/>
      </dsp:nvSpPr>
      <dsp:spPr bwMode="auto">
        <a:xfrm rot="5400000">
          <a:off x="-190453" y="1315719"/>
          <a:ext cx="1269690" cy="88878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rgbClr val="000000"/>
        </a:lnRef>
        <a:fillRef idx="3">
          <a:srgbClr val="000000"/>
        </a:fillRef>
        <a:effectRef idx="2">
          <a:srgbClr val="00000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IN" sz="1000" kern="1200">
              <a:latin typeface="Arial"/>
            </a:rPr>
            <a:t> </a:t>
          </a:r>
          <a:r>
            <a:rPr lang="en-IN" sz="1000" b="1" kern="1200"/>
            <a:t>Detect and Debounce</a:t>
          </a:r>
          <a:endParaRPr sz="1000" kern="1200"/>
        </a:p>
      </dsp:txBody>
      <dsp:txXfrm rot="-5400000">
        <a:off x="1" y="1569658"/>
        <a:ext cx="888783" cy="380907"/>
      </dsp:txXfrm>
    </dsp:sp>
    <dsp:sp modelId="{ED07AAC3-424D-434A-AA00-336131AA26B1}">
      <dsp:nvSpPr>
        <dsp:cNvPr id="0" name=""/>
        <dsp:cNvSpPr/>
      </dsp:nvSpPr>
      <dsp:spPr bwMode="auto">
        <a:xfrm rot="5400000">
          <a:off x="5638792" y="-3624742"/>
          <a:ext cx="825298" cy="103253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Monitor IR sensor for a clean edge</a:t>
          </a:r>
          <a:endParaRPr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Apply debounce (e.g., 50 ms)</a:t>
          </a:r>
          <a:endParaRPr sz="2500" kern="1200"/>
        </a:p>
      </dsp:txBody>
      <dsp:txXfrm rot="-5400000">
        <a:off x="888783" y="1165555"/>
        <a:ext cx="10285028" cy="744722"/>
      </dsp:txXfrm>
    </dsp:sp>
    <dsp:sp modelId="{00AECF5C-E138-4983-983B-6E4A3857DD74}">
      <dsp:nvSpPr>
        <dsp:cNvPr id="0" name=""/>
        <dsp:cNvSpPr/>
      </dsp:nvSpPr>
      <dsp:spPr bwMode="auto">
        <a:xfrm rot="5400000">
          <a:off x="-190453" y="2438935"/>
          <a:ext cx="1269690" cy="88878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rgbClr val="000000"/>
        </a:lnRef>
        <a:fillRef idx="3">
          <a:srgbClr val="000000"/>
        </a:fillRef>
        <a:effectRef idx="2">
          <a:srgbClr val="00000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IN" sz="1000" kern="1200">
              <a:latin typeface="Arial"/>
            </a:rPr>
            <a:t> </a:t>
          </a:r>
          <a:r>
            <a:rPr lang="en-IN" sz="1000" kern="1200"/>
            <a:t>Increment and Display</a:t>
          </a:r>
          <a:endParaRPr sz="1000" kern="1200"/>
        </a:p>
      </dsp:txBody>
      <dsp:txXfrm rot="-5400000">
        <a:off x="1" y="2692874"/>
        <a:ext cx="888783" cy="380907"/>
      </dsp:txXfrm>
    </dsp:sp>
    <dsp:sp modelId="{116530FE-D0E4-4054-80A4-4DA08C009167}">
      <dsp:nvSpPr>
        <dsp:cNvPr id="0" name=""/>
        <dsp:cNvSpPr/>
      </dsp:nvSpPr>
      <dsp:spPr bwMode="auto">
        <a:xfrm rot="5400000">
          <a:off x="5638792" y="-2501527"/>
          <a:ext cx="825298" cy="103253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Increment count on valid detection</a:t>
          </a:r>
          <a:endParaRPr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IN" sz="2500" kern="1200">
              <a:latin typeface="Arial"/>
            </a:rPr>
            <a:t> </a:t>
          </a:r>
          <a:r>
            <a:rPr lang="en-IN" sz="2500" kern="1200"/>
            <a:t>Update 7-segment display via IC or microcontroller</a:t>
          </a:r>
          <a:endParaRPr sz="2500" kern="1200"/>
        </a:p>
      </dsp:txBody>
      <dsp:txXfrm rot="-5400000">
        <a:off x="888783" y="2288770"/>
        <a:ext cx="10285028" cy="744722"/>
      </dsp:txXfrm>
    </dsp:sp>
    <dsp:sp modelId="{9314274A-A529-4AD0-AF3B-EFC2726E6397}">
      <dsp:nvSpPr>
        <dsp:cNvPr id="0" name=""/>
        <dsp:cNvSpPr/>
      </dsp:nvSpPr>
      <dsp:spPr bwMode="auto">
        <a:xfrm rot="5400000">
          <a:off x="-190453" y="3562150"/>
          <a:ext cx="1269690" cy="88878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rgbClr val="000000"/>
        </a:lnRef>
        <a:fillRef idx="3">
          <a:srgbClr val="000000"/>
        </a:fillRef>
        <a:effectRef idx="2">
          <a:srgbClr val="00000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000" kern="1200">
              <a:latin typeface="Arial"/>
            </a:rPr>
            <a:t> </a:t>
          </a:r>
          <a:r>
            <a:rPr lang="en-US" sz="1000" kern="1200"/>
            <a:t>Max Handling &amp; Reset</a:t>
          </a:r>
          <a:endParaRPr lang="en-IN" sz="1000" kern="1200"/>
        </a:p>
      </dsp:txBody>
      <dsp:txXfrm rot="-5400000">
        <a:off x="1" y="3816089"/>
        <a:ext cx="888783" cy="380907"/>
      </dsp:txXfrm>
    </dsp:sp>
    <dsp:sp modelId="{E924E61E-F3F0-4736-A570-FD5D7609BF52}">
      <dsp:nvSpPr>
        <dsp:cNvPr id="0" name=""/>
        <dsp:cNvSpPr/>
      </dsp:nvSpPr>
      <dsp:spPr bwMode="auto">
        <a:xfrm rot="5400000">
          <a:off x="5638792" y="-1378312"/>
          <a:ext cx="825298" cy="103253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2500" kern="1200">
              <a:latin typeface="Arial"/>
            </a:rPr>
            <a:t> </a:t>
          </a:r>
          <a:r>
            <a:rPr lang="en-US" sz="2500" kern="1200"/>
            <a:t>Handle max count (rollover or hold)</a:t>
          </a:r>
          <a:endParaRPr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en-US" sz="2500" kern="1200">
              <a:latin typeface="Arial"/>
            </a:rPr>
            <a:t> </a:t>
          </a:r>
          <a:r>
            <a:rPr lang="en-US" sz="2500" kern="1200"/>
            <a:t>Reset via button to clear </a:t>
          </a:r>
          <a:r>
            <a:rPr lang="en-US" sz="2500" kern="1200">
              <a:latin typeface="Arial"/>
            </a:rPr>
            <a:t>display</a:t>
          </a:r>
          <a:endParaRPr lang="en-US" sz="2500" kern="1200"/>
        </a:p>
      </dsp:txBody>
      <dsp:txXfrm rot="-5400000">
        <a:off x="888783" y="3411985"/>
        <a:ext cx="10285028" cy="744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#1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varLst>
      <dgm:dir/>
      <dgm:animLvl val="lvl"/>
      <dgm:resizeHandles val="exact"/>
    </dgm:varLst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ruleLst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layoutNode name="parentText" styleLbl="alignNode1"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  <dgm:varLst>
            <dgm:chMax val="1"/>
            <dgm:bulletEnabled val="1"/>
          </dgm:varLst>
        </dgm:layoutNode>
        <dgm:layoutNode name="descendantText" styleLbl="alignAcc1">
          <dgm:presOf axis="des" ptType="node"/>
          <dgm:ruleLst>
            <dgm:rule type="primFontSz" val="5" fact="NaN" max="NaN"/>
          </dgm:ruleLst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rgbClr val="000000"/>
      </a:lnRef>
      <a:fillRef idx="3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rgbClr val="000000"/>
      </a:lnRef>
      <a:fillRef idx="2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rgbClr val="000000"/>
      </a:lnRef>
      <a:fillRef idx="1">
        <a:srgbClr val="000000"/>
      </a:fillRef>
      <a:effectRef idx="3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rgbClr val="000000"/>
      </a:lnRef>
      <a:fillRef idx="3">
        <a:srgbClr val="000000"/>
      </a:fillRef>
      <a:effectRef idx="1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rgbClr val="000000"/>
      </a:lnRef>
      <a:fillRef idx="3">
        <a:srgbClr val="000000"/>
      </a:fillRef>
      <a:effectRef idx="2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rgbClr val="000000"/>
      </a:lnRef>
      <a:fillRef idx="1">
        <a:srgbClr val="000000"/>
      </a:fillRef>
      <a:effectRef idx="1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26A02F2-FFF8-4167-8816-F5040763137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C8782D-CA96-4DB2-BB34-63CE1BEE209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39699B-F660-4FAD-802C-F8BC5C38B80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756C403-5D4F-408E-B67C-687A37F1457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8BF7DE-DB72-42E5-8B8E-CE593CB949E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05A832-F043-4EAE-8EA2-B65A40A3D72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DA1DFD-34E8-45F0-8AC9-F60637E3561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BA65FCD-5B8D-48CF-8AC5-D403907F67E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77547A-B4F2-4961-9530-4D1380FC47B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1173A3-356E-4D5A-AE2E-219A35B0BE5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180A72-B42C-473F-980C-B86A2F9B2B5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83B63D-3E58-485A-AC24-3D92A3528B9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3735BC-7812-48B8-95ED-57A8C72E6F8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B2472F-42E3-4BE2-BC78-548AD2094B0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EDE9CA-65BB-4A6F-8F34-3D76A9B0973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BA34C4-BCAC-4CA2-80E7-6BECFD4F2DE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AF5591-BCB7-41E2-85EF-26278227AE2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B73789-638F-4308-9A3A-7894D18A7C1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906657-8A37-4F20-9FC2-2167A1C8A54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7BF43E-B654-4C0B-9174-F13D9659292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17970F-CB73-4CF0-8FCF-0908B2B76B0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4448E0-3CC7-4618-AB92-58E95F29883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18523C-0B65-459A-8F4A-8F74EA82CB4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825F04-991C-4F51-BD71-AE8C096380B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A9DC13-8951-4C43-9A2B-FE2D81F6E35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739FDE-8C91-4D38-9A0C-10F5C24594E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A770F1-B98A-4A23-86BC-4C44F98D0DC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75D3E2-0971-4CDD-A2B2-4E750F423E1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EB62A5-F51D-42DB-82BE-9A808C46952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B311AB-2A09-4441-B953-26BD12ECC2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107D32C-B82C-457A-9180-AD87C0E2A1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B21F222-0852-4239-9230-F4DBF7DDD1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2B0DA3-48DE-409F-8C91-3E255C84A1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8A8624-5A47-4BD4-A2EB-C19CE9B878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B6DC95-C701-43F8-8B07-5A01138D1E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46576F9-613F-404C-A163-4B5B52E039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5471640" cy="46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81280" y="1533240"/>
            <a:ext cx="5471640" cy="464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72ED312-5512-443A-B102-C9526C1661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0880844-AB7B-437B-9968-C0A840CB8A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1AF111A-9FFF-412E-998A-D668C30336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D472847-84ED-47B5-A368-6EF16F5A21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Clic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k to 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edit 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Ma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ster 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title 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styl</a:t>
            </a: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1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0D1D1B-4E0B-4F0A-90CB-25F35589A4C9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3826498-A9ED-48F7-8BE4-0F0A4570FFA8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AB2F22-03E8-45E6-98CC-D313C02B492C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360" y="249480"/>
            <a:ext cx="11388240" cy="119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to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Mast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er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title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80240" y="1579320"/>
            <a:ext cx="11166480" cy="459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FB9476-52CD-46F6-B031-51EBF5949134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li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k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o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it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M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a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r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ti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tl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y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89F465-C2B6-4A8C-ABD5-542FCDE9A492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to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Mast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er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title </a:t>
            </a: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BC053D-A295-4ECF-B9B5-7560CC8EFFF6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88E47F-1C99-44CF-A0F0-3044D0CB45BB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360" y="249480"/>
            <a:ext cx="11388240" cy="119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67727B-8DD5-45D5-9590-F4FE022EF26A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B7E872-66A7-4059-8DBA-338FF3CA2982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360" y="249480"/>
            <a:ext cx="11388240" cy="119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D39BE8-5EBA-498C-8F4F-715AFD6F9229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838080" y="-46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C13A3C-3C13-43B5-8A6E-81A4CDA3CBFE}" type="slidenum">
              <a:rPr b="0" lang="en-IN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Aim and Design specifications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176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Aim: 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Design and implement a IR-based object/people counter using an 8051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(AT89S52/AT89C52) that detects beam breaks, increments/decrements a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count reliably, and displays it on a 7-segment/LCD with audible/LED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indication.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Applications: Library/store inventory entry/exit counting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Microcontroller:8051 (40-pin), e.g., AT89S52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Interfaces to be used : IR LED emitter + Photodiode/Phototransistor with bias &amp; current-limit resistors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Expected Inputs: IR beam break/restore pulses from sensor pair (one or two beams if direction needed)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Expected Outputs:</a:t>
            </a:r>
            <a:r>
              <a:rPr b="1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Count value shown on 7-segment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ftr" idx="37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Paste your design’s image </a:t>
            </a:r>
            <a:br>
              <a:rPr sz="2800"/>
            </a:br>
            <a:r>
              <a:rPr b="0" lang="en-IN" sz="28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ftr" idx="46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10" name="Table 4"/>
          <p:cNvGraphicFramePr/>
          <p:nvPr/>
        </p:nvGraphicFramePr>
        <p:xfrm>
          <a:off x="7582320" y="1407960"/>
          <a:ext cx="4444920" cy="6713280"/>
        </p:xfrm>
        <a:graphic>
          <a:graphicData uri="http://schemas.openxmlformats.org/drawingml/2006/table">
            <a:tbl>
              <a:tblPr/>
              <a:tblGrid>
                <a:gridCol w="2222640"/>
                <a:gridCol w="2222640"/>
              </a:tblGrid>
              <a:tr h="303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Parameters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Value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4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AT89C51 (8051 Family)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24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Ultrasonic Sensor (HC-SR04) — Trigger and Echo pins used for object detection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73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 values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Logic LOW (0) → Object Detected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Logic HIGH (1) → No Object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9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16x2 LCD Display connected to Port 2 (data) and Port 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198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 values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Displays message “OBJECT COUNT:” on line 1 and current count value on line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1" name="Picture 1085108312" descr=""/>
          <p:cNvPicPr/>
          <p:nvPr/>
        </p:nvPicPr>
        <p:blipFill>
          <a:blip r:embed="rId1"/>
          <a:stretch/>
        </p:blipFill>
        <p:spPr>
          <a:xfrm>
            <a:off x="830520" y="2066760"/>
            <a:ext cx="5514480" cy="430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Paste your design’s image</a:t>
            </a:r>
            <a:br>
              <a:rPr sz="2800"/>
            </a:b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ftr" idx="47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15" name="Picture 2" descr=""/>
          <p:cNvPicPr/>
          <p:nvPr/>
        </p:nvPicPr>
        <p:blipFill>
          <a:blip r:embed="rId1"/>
          <a:stretch/>
        </p:blipFill>
        <p:spPr>
          <a:xfrm rot="16200000">
            <a:off x="3175920" y="-506160"/>
            <a:ext cx="4569840" cy="963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ORG 0000H              ; Program starts at memory address 0000H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COUNTL  EQU 30H        ; Define COUNTL as memory location 30H (units digit)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COUNTH  EQU 31H        ; Define COUNTH as memory location 31H (tens digit)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TEMP    EQU 32H        ; Define TEMP as memory location 32H (unused variable here)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MAIN: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P2, #00H       ; Clear Port 2 (used for displaying units digit)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P1, #00H       ; Clear Port 1 (used for displaying tens digit)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P3, #0FFH      ; Configure Port 3 as input (switches connected here)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COUNTL, #00H   ; Initialize units count = 0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COUNTH, #00H   ; Initialize tens count = 0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ftr" idx="48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START: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JB  P3.4, START    ; Wait until button (P3.4) is pressed (active low)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ACALL INCREMENT     ; Call subroutine to increment counter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WAIT_RELEASE: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JNB P3.4, WAIT_RELEASE ; Wait for button release (avoid multiple counts)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SJMP START          ; Jump back to start and wait for next press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INCREMENT: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COUNTL       ; Load accumulator with units count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INC A               ; Increment units digit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ftr" idx="49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74960" y="121140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ACALL D             ; Call delay subroutine (debouncing)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ACALL D             ; Additional delay for stable display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CJNE A, #0AH, STOREL ; Compare A with 0AH (10), if not equal, go to STOREL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#00H         ; If units reached 10, reset to 0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COUNTL, A       ; Store 0 in COUNTL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COUNTH       ; Load accumulator with tens digit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INC A               ; Increment tens digit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ACALL D             ; Delay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ACALL D             ; Delay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CJNE A, #0AH, STORET ; Compare with 10, if not equal, store 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#00H         ; If tens reached 10, reset to 0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STORET: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COUNTH, A       ; Store new tens digit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ftr" idx="50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8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74960" y="940320"/>
            <a:ext cx="11212560" cy="552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SJMP DISP           ; Jump to display routine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STOREL: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COUNTL, A       ; Store new units digit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DISP: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; Display units on Port 2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COUNTL       ; Load units count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DPTR, #SEGTAB   ; Load address of seven-segment table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MOVC A, @A+DPTR     ; Fetch corresponding 7-seg code from table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P2, A           ; Output to Port 2 (units display)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; Display tens on Port 1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A, COUNTH       ; Load tens count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ftr" idx="51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8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74960" y="940320"/>
            <a:ext cx="11212560" cy="552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DPTR, #SEGTAB   ; Load address of seven-segment table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MOVC A, @A+DPTR     ; Fetch corresponding 7-seg code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P1, A           ; Output to Port 1 (tens display)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RET                 ; Return from subroutine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MOV R1, #200        ; Outer loop count (R1)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D1: MOV R2, #255        ; Inner loop count (R2)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D2: DJNZ R2, D2         ; Decrement R2 until zero (inner delay)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DJNZ R1, D1         ; Decrement R1 until zero (outer delay)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RET                 ; Return from delay subroutine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ftr" idx="52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8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2.1 Preliminary Implementation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74960" y="940320"/>
            <a:ext cx="11212560" cy="552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SEGTAB: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0C0H  ; 0 → Display pattern for ‘0’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0F9H  ; 1 → Display pattern for ‘1’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0A4H  ; 2 → Display pattern for ‘2’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0B0H  ; 3 → Display pattern for ‘3’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099H  ; 4 → Display pattern for ‘4’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092H  ; 5 → Display pattern for ‘5’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082H  ; 6 → Display pattern for ‘6’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0F8H  ; 7 → Display pattern for ‘7’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080H  ; 8 → Display pattern for ‘8’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DB 090H  ; 9 → Display pattern for ‘9’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END                     ; End of program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ftr" idx="53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2.2 Preliminary Results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Results (if any)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ftr" idx="54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2.3 Interfaces used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55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35680" y="1865880"/>
            <a:ext cx="867384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IR sensor 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Connected with p3.4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7 segment dispaly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Connected in 8-bit mode to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Port 1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(or Port 2) for data lines D0–D7.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Control pins connected to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Port 3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RS to P3.0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RW to P3.1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EN to P3.2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Used to display the message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“OBJECT COUNT:”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and the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current count value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35680" y="14040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1.1 Literature Survey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76" name="Content Placeholder 4"/>
          <p:cNvGraphicFramePr/>
          <p:nvPr/>
        </p:nvGraphicFramePr>
        <p:xfrm>
          <a:off x="0" y="1088640"/>
          <a:ext cx="12191760" cy="9898920"/>
        </p:xfrm>
        <a:graphic>
          <a:graphicData uri="http://schemas.openxmlformats.org/drawingml/2006/table">
            <a:tbl>
              <a:tblPr/>
              <a:tblGrid>
                <a:gridCol w="658080"/>
                <a:gridCol w="1351440"/>
                <a:gridCol w="1139040"/>
                <a:gridCol w="1603080"/>
                <a:gridCol w="1287360"/>
                <a:gridCol w="2774880"/>
                <a:gridCol w="3376440"/>
              </a:tblGrid>
              <a:tr h="1176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Paper 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Title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Year, Doi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 (uC), input and output interfaces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Application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Parameters to consider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Image of circuit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39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Design analysis and implementation of microcontroller-based infrared object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2021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uC:8051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 + comparator (LM339)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Output:Seven-segment display showing entry/exit difference.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Object counting in gate-style scenarios.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Comparator thresholding, interrupt detection, count accuracy.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443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Microcontroller-Based Bidirectional Visitors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2022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uC:8051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Input:Pair of IR sensors for detecting entry/exit,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Output:Counters for entries and exits (possibly LCD or simple display).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People flow counting in halls/rooms.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Sensor alignment, bidirectional logic, real-time updating.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1973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Design and Construction of a Microcontroller-Based Infrared Object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Na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AT89S51 (8051 family)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 detection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Output:Count display (0–999) via display modules.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General-purpose object/person counter for industrial or institutional use.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Counting range, IR sensor placement, power supply constraints.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" name="PlaceHolder 2"/>
          <p:cNvSpPr>
            <a:spLocks noGrp="1"/>
          </p:cNvSpPr>
          <p:nvPr>
            <p:ph type="ftr" idx="38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Picture 5" descr=""/>
          <p:cNvPicPr/>
          <p:nvPr/>
        </p:nvPicPr>
        <p:blipFill>
          <a:blip r:embed="rId1"/>
          <a:stretch/>
        </p:blipFill>
        <p:spPr>
          <a:xfrm>
            <a:off x="8796240" y="2504520"/>
            <a:ext cx="3395520" cy="18640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11" descr=""/>
          <p:cNvPicPr/>
          <p:nvPr/>
        </p:nvPicPr>
        <p:blipFill>
          <a:blip r:embed="rId2"/>
          <a:stretch/>
        </p:blipFill>
        <p:spPr>
          <a:xfrm>
            <a:off x="8796240" y="5418360"/>
            <a:ext cx="3414960" cy="230832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13" descr=""/>
          <p:cNvPicPr/>
          <p:nvPr/>
        </p:nvPicPr>
        <p:blipFill>
          <a:blip r:embed="rId3"/>
          <a:stretch/>
        </p:blipFill>
        <p:spPr>
          <a:xfrm>
            <a:off x="8796240" y="8776800"/>
            <a:ext cx="3414960" cy="23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864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2.4 Expected outcome to be shown in Final review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56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-90000" y="1452600"/>
            <a:ext cx="1228176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The system should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detect each object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passing in front of the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ir sensor with good 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accurately.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The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LCD display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should show the message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“OBJECT COUNT:”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on the first line.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The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current count value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should be displayed on the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line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of the LCD.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Each time an object passes the sensor, the count should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increment by one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automatically.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When no object is present, the display should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retain the last counted value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The system should work </a:t>
            </a: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continuously and reliably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without manual reset.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35680" y="302724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FINAL Review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ftr" idx="57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3.1 Complete design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58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7" name="Content Placeholder 8" descr=""/>
          <p:cNvPicPr/>
          <p:nvPr/>
        </p:nvPicPr>
        <p:blipFill>
          <a:blip r:embed="rId1"/>
          <a:stretch/>
        </p:blipFill>
        <p:spPr>
          <a:xfrm>
            <a:off x="430560" y="1107360"/>
            <a:ext cx="11443320" cy="464292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4" descr=""/>
          <p:cNvPicPr/>
          <p:nvPr/>
        </p:nvPicPr>
        <p:blipFill>
          <a:blip r:embed="rId2"/>
          <a:stretch/>
        </p:blipFill>
        <p:spPr>
          <a:xfrm>
            <a:off x="3843000" y="4914000"/>
            <a:ext cx="3111120" cy="162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3.2 Flow chart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ftr" idx="59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1" name="Content Placeholder 3" descr=""/>
          <p:cNvPicPr/>
          <p:nvPr/>
        </p:nvPicPr>
        <p:blipFill>
          <a:blip r:embed="rId1"/>
          <a:stretch/>
        </p:blipFill>
        <p:spPr>
          <a:xfrm>
            <a:off x="2073600" y="1533600"/>
            <a:ext cx="8100360" cy="464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864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3.3 Software implementation (Assembly language codes)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60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6281640" y="1257120"/>
            <a:ext cx="5286600" cy="503712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35680" y="1533240"/>
            <a:ext cx="11212560" cy="46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156" name="Picture 7" descr=""/>
          <p:cNvPicPr/>
          <p:nvPr/>
        </p:nvPicPr>
        <p:blipFill>
          <a:blip r:embed="rId2"/>
          <a:stretch/>
        </p:blipFill>
        <p:spPr>
          <a:xfrm>
            <a:off x="175680" y="1257120"/>
            <a:ext cx="6140520" cy="491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3.4 Input and outputs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61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59" name="Content Placeholder 5"/>
          <p:cNvGraphicFramePr/>
          <p:nvPr/>
        </p:nvGraphicFramePr>
        <p:xfrm>
          <a:off x="558720" y="2041560"/>
          <a:ext cx="11166120" cy="4341600"/>
        </p:xfrm>
        <a:graphic>
          <a:graphicData uri="http://schemas.openxmlformats.org/drawingml/2006/table">
            <a:tbl>
              <a:tblPr/>
              <a:tblGrid>
                <a:gridCol w="2791440"/>
                <a:gridCol w="2791440"/>
                <a:gridCol w="2791440"/>
                <a:gridCol w="2791440"/>
              </a:tblGrid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I/O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Component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Microcontroller Pin/Port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Function in Project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Input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IR Sensor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(or Push Button)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P3.4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Trigger: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Detects an object (or button press). It is configured as </a:t>
                      </a:r>
                      <a:r>
                        <a:rPr b="1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Active-Low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(</a:t>
                      </a:r>
                      <a:r>
                        <a:rPr b="0" lang="en-US" sz="1800" spc="-1" strike="noStrike">
                          <a:solidFill>
                            <a:srgbClr val="444746"/>
                          </a:solidFill>
                          <a:latin typeface="Google Sans Text"/>
                          <a:ea typeface="Arial"/>
                        </a:rPr>
                        <a:t>JB P3.4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).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Units</a:t>
                      </a:r>
                      <a:r>
                        <a:rPr b="0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7-Segment Display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Port 2 (P2)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Displays the </a:t>
                      </a:r>
                      <a:r>
                        <a:rPr b="1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Units Digit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(0-9) stored in the </a:t>
                      </a:r>
                      <a:r>
                        <a:rPr b="0" lang="en-US" sz="1800" spc="-1" strike="noStrike">
                          <a:solidFill>
                            <a:srgbClr val="444746"/>
                          </a:solidFill>
                          <a:latin typeface="Google Sans Text"/>
                          <a:ea typeface="Arial"/>
                        </a:rPr>
                        <a:t>COUNTL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variable.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Tens</a:t>
                      </a:r>
                      <a:r>
                        <a:rPr b="0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7-Segment Display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Port 1 (P1)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Displays the </a:t>
                      </a:r>
                      <a:r>
                        <a:rPr b="1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Tens Digit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(0-9) stored in the </a:t>
                      </a:r>
                      <a:r>
                        <a:rPr b="0" lang="en-US" sz="1800" spc="-1" strike="noStrike">
                          <a:solidFill>
                            <a:srgbClr val="444746"/>
                          </a:solidFill>
                          <a:latin typeface="Google Sans Text"/>
                          <a:ea typeface="Arial"/>
                        </a:rPr>
                        <a:t>COUNTH</a:t>
                      </a: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 variable.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6604" lnSpcReduction="10000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3.5 Implementation with KITS  (include images)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 idx="62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43520" y="2152080"/>
            <a:ext cx="9627480" cy="3933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Microcontroller: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AT89C51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(or any 8051-family MCU)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Input Interface: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Push Button Switch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(or IR Sensor) connected to P3.4, with a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330 Pull-up Resistor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Output Interface: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Two Common Cathode 7-Segment Displays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Current Limiting: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330Omega Resistors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for each segment of the displays (total of 16 resistors).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Oscillator: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12MHz Crystal Oscillator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with two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Capacitors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(for clock generation).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Power Supply: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+5v DC</a:t>
            </a:r>
            <a:r>
              <a:rPr b="0" lang="en-US" sz="1800" spc="-1" strike="noStrike">
                <a:solidFill>
                  <a:schemeClr val="dk1"/>
                </a:solidFill>
                <a:latin typeface="Google Sans Text"/>
                <a:ea typeface="Arial"/>
              </a:rPr>
              <a:t> regulated power supply.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3" name="TextBox 3"/>
          <p:cNvSpPr/>
          <p:nvPr/>
        </p:nvSpPr>
        <p:spPr>
          <a:xfrm>
            <a:off x="443520" y="1141200"/>
            <a:ext cx="1109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Assembler/IDE: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Keil uVision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Used for writing and assembling the 8051 assembly language source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Generates the executable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.HEX file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(machine code).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5"/>
          <p:cNvSpPr/>
          <p:nvPr/>
        </p:nvSpPr>
        <p:spPr>
          <a:xfrm>
            <a:off x="535680" y="2064240"/>
            <a:ext cx="9831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Programmer: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Universal 8051 Programmer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(e.g., TL866II Plus)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Used to flash (load) the compiled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.HEX file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onto the non-volatile memory of the </a:t>
            </a: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AT89C51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microcontroller chip.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864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3.6 Practical applications where this can be implemented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166" name="Content Placeholder 3"/>
          <p:cNvGraphicFramePr/>
          <p:nvPr/>
        </p:nvGraphicFramePr>
        <p:xfrm>
          <a:off x="558720" y="1554120"/>
          <a:ext cx="11166120" cy="6360120"/>
        </p:xfrm>
        <a:graphic>
          <a:graphicData uri="http://schemas.openxmlformats.org/drawingml/2006/table">
            <a:tbl>
              <a:tblPr/>
              <a:tblGrid>
                <a:gridCol w="3722040"/>
                <a:gridCol w="3722040"/>
                <a:gridCol w="3722040"/>
              </a:tblGrid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Category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Application Example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Function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Industrial/Retail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Production Line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Tracks the number of items or components passing a sensor (up to 99) for inventory or batch control.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Security/Access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People/Visitor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Counts individuals entering a small room, store, or event area by detecting movement across a beam.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Education/Testing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Microcontroller Lab Trainer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 fundamental circuit used in courses to demonstrate I/O configuration, lookup tables, and BCD logic in 8051 programming.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Simple Machines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Token/Coin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14120" rIns="114120" tIns="75960" bIns="759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Registers the number of payments or tokens in a basic vending or arcade machine mechanism.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14120" marR="11412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7" name="PlaceHolder 2"/>
          <p:cNvSpPr>
            <a:spLocks noGrp="1"/>
          </p:cNvSpPr>
          <p:nvPr>
            <p:ph type="ftr" idx="63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chemeClr val="lt1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3.7 Scope for future enhancements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169" name="Content Placeholder 1"/>
          <p:cNvGraphicFramePr/>
          <p:nvPr/>
        </p:nvGraphicFramePr>
        <p:xfrm>
          <a:off x="888480" y="1431720"/>
          <a:ext cx="10859760" cy="5193360"/>
        </p:xfrm>
        <a:graphic>
          <a:graphicData uri="http://schemas.openxmlformats.org/drawingml/2006/table">
            <a:tbl>
              <a:tblPr/>
              <a:tblGrid>
                <a:gridCol w="3619800"/>
                <a:gridCol w="3619800"/>
                <a:gridCol w="3619800"/>
              </a:tblGrid>
              <a:tr h="38268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Area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Enhancement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Purpose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87552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Functionality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Up/Down Counting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Add a second input to allow the count to decrement, useful for tracking both entry and exit.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87552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User Interface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Programmable Limit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Add buttons to set a maximum count (e.g., 50), triggering an alert instead of always rolling over at 99.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87552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Reliability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Memory Retention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Save the current count to EEPROM (or Flash) so the tally is preserved across power failures.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12176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Performance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External Interrupt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Connect the sensor to an interrupt pin ($\overline{\text{INT}0}$) instead of polling, making the system more power-efficient and responsive.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875520"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Output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IN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Increase Range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5040" rIns="95040" tIns="63360" bIns="6336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1b1c1d"/>
                          </a:solidFill>
                          <a:latin typeface="Google Sans Text"/>
                          <a:ea typeface="Arial"/>
                        </a:rPr>
                        <a:t>Expand the hardware to three or more 7-segment displays to count up to 999 or higher.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5040" marR="9504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0" name="PlaceHolder 2"/>
          <p:cNvSpPr>
            <a:spLocks noGrp="1"/>
          </p:cNvSpPr>
          <p:nvPr>
            <p:ph type="ftr" idx="64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chemeClr val="lt1"/>
                </a:solidFill>
                <a:latin typeface="Arial"/>
                <a:ea typeface="Arial"/>
              </a:rPr>
              <a:t>  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35680" y="14040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1.1 Literature Survey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2" name="Content Placeholder 4"/>
          <p:cNvGraphicFramePr/>
          <p:nvPr/>
        </p:nvGraphicFramePr>
        <p:xfrm>
          <a:off x="0" y="1088640"/>
          <a:ext cx="12191760" cy="9131040"/>
        </p:xfrm>
        <a:graphic>
          <a:graphicData uri="http://schemas.openxmlformats.org/drawingml/2006/table">
            <a:tbl>
              <a:tblPr/>
              <a:tblGrid>
                <a:gridCol w="658080"/>
                <a:gridCol w="1351440"/>
                <a:gridCol w="1139040"/>
                <a:gridCol w="1603080"/>
                <a:gridCol w="918720"/>
                <a:gridCol w="3143880"/>
                <a:gridCol w="3376440"/>
              </a:tblGrid>
              <a:tr h="1176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Paper 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Title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Year, Doi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 (uC), input and output interfaces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Application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Parameters to consider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Image of circuit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39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Low-Power Architecture for Real-Time Object Detection and Counting in Industry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2025</a:t>
                      </a:r>
                      <a:br>
                        <a:rPr sz="1800"/>
                      </a:b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AT89S52 (8051 family)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sensors, interrupt signals16×2 LCD, motor driver circuit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Conveyor belt object counting in industrial automation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Low power consumption, real-time accuracy, interrupt handling, scalability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443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Design and Construction of a Microcontroller-Based Infrared Object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2021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AT89S51 (8051 family)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 pair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7-segment display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Counting objects in labs and small-scale environments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Sensor sensitivity, distance limitations, reliability, ambient light effect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1973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Design and Development of Bidirectional Visitor Counter using Arduino UNO and IR Sensors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2023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Arduino UNO (ATmega328P)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Dual IR sensors (entry/exit detection)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16×2 LCD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Visitor counting in rooms, halls, and public places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Bidirectional counting accuracy, sensor alignment, response time, display clarity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3" name="PlaceHolder 2"/>
          <p:cNvSpPr>
            <a:spLocks noGrp="1"/>
          </p:cNvSpPr>
          <p:nvPr>
            <p:ph type="ftr" idx="39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4" name="Picture 5" descr=""/>
          <p:cNvPicPr/>
          <p:nvPr/>
        </p:nvPicPr>
        <p:blipFill>
          <a:blip r:embed="rId1"/>
          <a:stretch/>
        </p:blipFill>
        <p:spPr>
          <a:xfrm>
            <a:off x="8936640" y="2256840"/>
            <a:ext cx="3255120" cy="200988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7" descr=""/>
          <p:cNvPicPr/>
          <p:nvPr/>
        </p:nvPicPr>
        <p:blipFill>
          <a:blip r:embed="rId2"/>
          <a:stretch/>
        </p:blipFill>
        <p:spPr>
          <a:xfrm>
            <a:off x="8936640" y="6534000"/>
            <a:ext cx="3255120" cy="32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5680" y="14040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1.1 Literature Survey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7" name="Content Placeholder 4"/>
          <p:cNvGraphicFramePr/>
          <p:nvPr/>
        </p:nvGraphicFramePr>
        <p:xfrm>
          <a:off x="0" y="1088640"/>
          <a:ext cx="12191760" cy="10922760"/>
        </p:xfrm>
        <a:graphic>
          <a:graphicData uri="http://schemas.openxmlformats.org/drawingml/2006/table">
            <a:tbl>
              <a:tblPr/>
              <a:tblGrid>
                <a:gridCol w="507960"/>
                <a:gridCol w="1501560"/>
                <a:gridCol w="1139040"/>
                <a:gridCol w="1981440"/>
                <a:gridCol w="2057400"/>
                <a:gridCol w="2286000"/>
                <a:gridCol w="2717640"/>
              </a:tblGrid>
              <a:tr h="1176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Paper 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Title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Year, Doi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 (uC), input and output interfaces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Application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Parameters to consider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Image of circuit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39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Automatic Counting Machine with IR-Sensor Based Counting Machine in Sorting Areas Using Conveyor Belt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Year2024: 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it-IT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Arduino Uno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 (beam interruption detection) via emitter &amp; receiver pairs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 (beam interruption detection) via emitter &amp; receiver pairs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Automated object counting and sorting on conveyor belts—used in industrial/material-handling contexts like packaging or sorting areas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Sensor alignment and calibration, object detection reliability, conveyor speed synchronization, buzzer feedback, LCD readability, system robustness in industrial conditions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443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Automatic Room Light Controller with Bidirectional Visitor Counter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2016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AT89S52 (8051 family) 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Input:Two IR sensor pairs (entry and exit detection)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Output:7-segment display for count, relay driver for lighting control (light ON when occupied; OFF when empty)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Visitor counting and automatic light controller for energy-saving in rooms/halls—increments/decrements count and switches room light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Timing and sensor placement (bidirectional accuracy), debounce/false trigger handling, threshold for switching lights, reliability of 7-segment display in dynamic environments, power regulation (7805/12 V &amp; 5 V)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1973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Automatic Room Light Controller with Bidirectional Visitor Counter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 (another variant/source)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Year:2021 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AT89C52 (8051 family)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Input:Two IR sensor pairs (entry and exit)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Output:16×2 LCD display for visitor count, relay for light control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visitor counting with automatic light switching for rooms; improved display using LCD instead of 7-segment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Display clarity (LCD vs 7-segment), sensor reliability, light control thresholds, power supply regulation, microcontroller wiring, user-friendliness of UI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8" name="PlaceHolder 2"/>
          <p:cNvSpPr>
            <a:spLocks noGrp="1"/>
          </p:cNvSpPr>
          <p:nvPr>
            <p:ph type="ftr" idx="40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9" name="Picture 5" descr=""/>
          <p:cNvPicPr/>
          <p:nvPr/>
        </p:nvPicPr>
        <p:blipFill>
          <a:blip r:embed="rId1"/>
          <a:stretch/>
        </p:blipFill>
        <p:spPr>
          <a:xfrm>
            <a:off x="9475920" y="6076440"/>
            <a:ext cx="2715840" cy="188136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" descr=""/>
          <p:cNvPicPr/>
          <p:nvPr/>
        </p:nvPicPr>
        <p:blipFill>
          <a:blip r:embed="rId2"/>
          <a:stretch/>
        </p:blipFill>
        <p:spPr>
          <a:xfrm>
            <a:off x="9475920" y="10140480"/>
            <a:ext cx="2715840" cy="169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5680" y="14040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1.1 Literature Survey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92" name="Content Placeholder 4"/>
          <p:cNvGraphicFramePr/>
          <p:nvPr/>
        </p:nvGraphicFramePr>
        <p:xfrm>
          <a:off x="0" y="1088640"/>
          <a:ext cx="12191760" cy="17321760"/>
        </p:xfrm>
        <a:graphic>
          <a:graphicData uri="http://schemas.openxmlformats.org/drawingml/2006/table">
            <a:tbl>
              <a:tblPr/>
              <a:tblGrid>
                <a:gridCol w="658080"/>
                <a:gridCol w="1351440"/>
                <a:gridCol w="1139040"/>
                <a:gridCol w="1603080"/>
                <a:gridCol w="1648080"/>
                <a:gridCol w="2414160"/>
                <a:gridCol w="3376440"/>
              </a:tblGrid>
              <a:tr h="1176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Paper 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Title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Year, Doi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Microcontroller (uC), input and output interfaces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Application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Parameters to consider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Image of circuit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39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Automated Light Controller with Visitor Counter System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Year2018: 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(ATmega328P)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IR sensor(s) detecting entry/exit via beam interruption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Output:LCD display for visitor count; relay-driven room lighting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Visitor counting with automatic control of room lighting—lights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Sensor placement, reliable detection logic for accurate counting, relay switching thresholds, LCD readability, power regulation (5 V from 12 V supply)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443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Bidirectional Visitor Counter with Automatic Light and Fan Control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2022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Likely an 8051-family microcontroller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Input:Dual IR sensors for detecting entry and exit movements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Output:LCD display for count; output to control lighting and fan (likely via relays or drivers)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Bidirectional counting of visitors; automated control of lighting and fan to conserve energy when the room is vacant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Accurate entry/exit detection logic, debouncing, energy-saving thresholds, display clarity, coordination between lights and fan control modules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1973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Conveyor Belt Based Product Counting and Material Separation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Year: 2025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DoI: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uC:</a:t>
                      </a:r>
                      <a:r>
                        <a:rPr b="0" lang="en-IN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AT89C51</a:t>
                      </a:r>
                      <a:br>
                        <a:rPr sz="1800"/>
                      </a:b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Input:IR sensors (for counting non-metal objects), inductive proximity sensors or metal detectors (for detecting metal); possibly ultrasonic or other sensors for separation logic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Output:16×2 LCD display for count/status; servo motor (MG996R) to sort/divert items; conveyors driven by DC motors or controlled via drivers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Industrial automation for conveyor-based product counting and material separation (metal vs non-metal) to improve efficiency in packaging, recycling, or manufacturing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Accurate detection and timing, handling varying object sizes and speed, servo positioning accuracy, display feedback, scalability and reliability in industrial environments, sensor robustness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n-IN" sz="1800" spc="-1" strike="noStrike">
                        <a:solidFill>
                          <a:schemeClr val="dk1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3" name="PlaceHolder 2"/>
          <p:cNvSpPr>
            <a:spLocks noGrp="1"/>
          </p:cNvSpPr>
          <p:nvPr>
            <p:ph type="ftr" idx="41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4" name="Picture 5" descr=""/>
          <p:cNvPicPr/>
          <p:nvPr/>
        </p:nvPicPr>
        <p:blipFill>
          <a:blip r:embed="rId1"/>
          <a:stretch/>
        </p:blipFill>
        <p:spPr>
          <a:xfrm>
            <a:off x="8874000" y="2256840"/>
            <a:ext cx="3317400" cy="336384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7" descr=""/>
          <p:cNvPicPr/>
          <p:nvPr/>
        </p:nvPicPr>
        <p:blipFill>
          <a:blip r:embed="rId2"/>
          <a:stretch/>
        </p:blipFill>
        <p:spPr>
          <a:xfrm rot="16200000">
            <a:off x="7608240" y="7034760"/>
            <a:ext cx="5848560" cy="33174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9" descr=""/>
          <p:cNvPicPr/>
          <p:nvPr/>
        </p:nvPicPr>
        <p:blipFill>
          <a:blip r:embed="rId3"/>
          <a:stretch/>
        </p:blipFill>
        <p:spPr>
          <a:xfrm rot="5400000">
            <a:off x="6224400" y="14677200"/>
            <a:ext cx="8798760" cy="31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5680" y="26352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1.2 Workflow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414632438"/>
              </p:ext>
            </p:extLst>
          </p:nvPr>
        </p:nvGraphicFramePr>
        <p:xfrm>
          <a:off x="534960" y="1533600"/>
          <a:ext cx="11213640" cy="464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8" name="PlaceHolder 2"/>
          <p:cNvSpPr>
            <a:spLocks noGrp="1"/>
          </p:cNvSpPr>
          <p:nvPr>
            <p:ph type="ftr" idx="42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35680" y="201600"/>
            <a:ext cx="10481400" cy="76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1.3 Expected Working Model (flow chart)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0" name="Content Placeholder 4" descr="A flowchart of a program&#10;&#10;AI-generated content may be incorrect."/>
          <p:cNvPicPr/>
          <p:nvPr/>
        </p:nvPicPr>
        <p:blipFill>
          <a:blip r:embed="rId1"/>
          <a:stretch/>
        </p:blipFill>
        <p:spPr>
          <a:xfrm>
            <a:off x="3431880" y="1035720"/>
            <a:ext cx="5069880" cy="55044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2"/>
          <p:cNvSpPr>
            <a:spLocks noGrp="1"/>
          </p:cNvSpPr>
          <p:nvPr>
            <p:ph type="ftr" idx="43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5680" y="201600"/>
            <a:ext cx="10481400" cy="76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COMPONENTS REQUIRED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44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35680" y="1865520"/>
            <a:ext cx="1121256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AT89C51 Microcontroller (8051 family)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the brain of the system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16×2 LCD Display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show object count and status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IR Sensor Module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for detecting and counting objects on the conveyor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Inductive Proximity Sensor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for detecting whether an object is metal or non-metal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DC Motor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drive the conveyor belt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Motor Driver IC (L293D or L298N)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control the DC motor from the microcontroller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Servo Motor (MG996R/SG90)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divert/sort objects into bins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Power Supply Module (LM7805 &amp; LM7812 regulators + transformer/adapter)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provide 5V and 12V regulated power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Crystal Oscillator (11.0592 MHz or 12 MHz) + Capacitors (33pF ×2)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for stable microcontroller operation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Reset Circuit (push button, 10µF capacitor, 10kΩ resistor)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– to initialize/reset the microcontroller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15160" y="2770560"/>
            <a:ext cx="1121256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6600" spc="-1" strike="noStrike">
                <a:solidFill>
                  <a:schemeClr val="dk1"/>
                </a:solidFill>
                <a:latin typeface="Arial"/>
                <a:ea typeface="Arial"/>
              </a:rPr>
              <a:t>REVIEW 2</a:t>
            </a:r>
            <a:endParaRPr b="0" lang="en-US" sz="6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ftr" idx="45"/>
          </p:nvPr>
        </p:nvSpPr>
        <p:spPr>
          <a:xfrm>
            <a:off x="0" y="-46080"/>
            <a:ext cx="6095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Insert Title Here  - Select Header &amp; Footer – Apply All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Application>LibreOffice/24.2.7.2$Linux_X86_64 LibreOffice_project/420$Build-2</Application>
  <AppVersion>15.0000</AppVersion>
  <Words>3279</Words>
  <Paragraphs>405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2020-06-28T11:53:07Z</dcterms:created>
  <dc:creator>Richards Joe</dc:creator>
  <dc:description/>
  <dc:language>en-US</dc:language>
  <cp:lastModifiedBy/>
  <dcterms:modified xsi:type="dcterms:W3CDTF">2026-02-03T22:35:51Z</dcterms:modified>
  <cp:revision>1246</cp:revision>
  <dc:subject/>
  <dc:title>7.1 Faraday’s Law and Lenz’s Law  Module 7: Time-varying Electromagnetic field Course: EC1003 Electromagnetic Theory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Widescreen</vt:lpwstr>
  </property>
  <property fmtid="{D5CDD505-2E9C-101B-9397-08002B2CF9AE}" pid="4" name="Slides">
    <vt:i4>29</vt:i4>
  </property>
</Properties>
</file>